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95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1325880"/>
          </a:xfrm>
          <a:prstGeom prst="rect">
            <a:avLst/>
          </a:prstGeom>
          <a:solidFill>
            <a:srgbClr val="1A3C6E"/>
          </a:solidFill>
          <a:ln w="12700">
            <a:solidFill>
              <a:srgbClr val="1A3C6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1325880"/>
            <a:ext cx="12161520" cy="54864"/>
          </a:xfrm>
          <a:prstGeom prst="rect">
            <a:avLst/>
          </a:prstGeom>
          <a:solidFill>
            <a:srgbClr val="C9922A"/>
          </a:solidFill>
          <a:ln w="12700">
            <a:solidFill>
              <a:srgbClr val="C9922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" name="Text 6"/>
          <p:cNvSpPr/>
          <p:nvPr/>
        </p:nvSpPr>
        <p:spPr>
          <a:xfrm>
            <a:off x="1691640" y="54864"/>
            <a:ext cx="87782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Título do Trabalho: Insira o Título Completo do Pôster Aqui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1691640" y="749808"/>
            <a:ext cx="87782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D6E4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Nome do Autor¹  |  Nome do Coautor¹  |  Nome do Orientador²</a:t>
            </a:r>
            <a:endParaRPr lang="en-US" sz="95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D6E4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¹ Departamento / Laboratório — Universidade / Instituição  |  ² Programa de Pós-Graduação — Universidade / Instituição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164592" y="1463040"/>
            <a:ext cx="3566160" cy="1481328"/>
          </a:xfrm>
          <a:prstGeom prst="rect">
            <a:avLst/>
          </a:prstGeom>
          <a:solidFill>
            <a:srgbClr val="FFFFFF"/>
          </a:solidFill>
          <a:ln w="12700">
            <a:solidFill>
              <a:srgbClr val="C8D8EE"/>
            </a:solidFill>
            <a:prstDash val="solid"/>
          </a:ln>
          <a:effectLst>
            <a:outerShdw blurRad="1016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1" name="Shape 9"/>
          <p:cNvSpPr/>
          <p:nvPr/>
        </p:nvSpPr>
        <p:spPr>
          <a:xfrm>
            <a:off x="164592" y="1463040"/>
            <a:ext cx="3566160" cy="274320"/>
          </a:xfrm>
          <a:prstGeom prst="rect">
            <a:avLst/>
          </a:prstGeom>
          <a:solidFill>
            <a:srgbClr val="1A3C6E"/>
          </a:solidFill>
          <a:ln w="12700">
            <a:solidFill>
              <a:srgbClr val="1A3C6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2" name="Shape 10"/>
          <p:cNvSpPr/>
          <p:nvPr/>
        </p:nvSpPr>
        <p:spPr>
          <a:xfrm>
            <a:off x="164592" y="1737360"/>
            <a:ext cx="3566160" cy="36576"/>
          </a:xfrm>
          <a:prstGeom prst="rect">
            <a:avLst/>
          </a:prstGeom>
          <a:solidFill>
            <a:srgbClr val="C9922A"/>
          </a:solidFill>
          <a:ln w="12700">
            <a:solidFill>
              <a:srgbClr val="C9922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164592" y="1463040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INTRODUÇÃO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164592" y="1783080"/>
            <a:ext cx="3566160" cy="1115568"/>
          </a:xfrm>
          <a:prstGeom prst="rect">
            <a:avLst/>
          </a:prstGeom>
          <a:noFill/>
          <a:ln/>
        </p:spPr>
        <p:txBody>
          <a:bodyPr wrap="square" lIns="50800" tIns="76200" rIns="76200" bIns="50800" rtlCol="0" anchor="t"/>
          <a:lstStyle/>
          <a:p>
            <a:pPr marL="0" indent="0" algn="l"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Apresente aqui o contexto e a relevância do trabalho. Identifique o problema de pesquisa e justifique sua importância. Situe o leitor no estado da arte da área, destacando as lacunas que motivaram este estudo.</a:t>
            </a:r>
            <a:endParaRPr lang="en-US" sz="950" dirty="0"/>
          </a:p>
          <a:p>
            <a:pPr marL="0" indent="0" algn="l">
              <a:buNone/>
            </a:pP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linguagem clara e objetiva. Em pôsteres, cada palavra conta — seja conciso.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164592" y="3035808"/>
            <a:ext cx="3566160" cy="1024128"/>
          </a:xfrm>
          <a:prstGeom prst="rect">
            <a:avLst/>
          </a:prstGeom>
          <a:solidFill>
            <a:srgbClr val="FFFFFF"/>
          </a:solidFill>
          <a:ln w="12700">
            <a:solidFill>
              <a:srgbClr val="C8D8EE"/>
            </a:solidFill>
            <a:prstDash val="solid"/>
          </a:ln>
          <a:effectLst>
            <a:outerShdw blurRad="1016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6" name="Shape 14"/>
          <p:cNvSpPr/>
          <p:nvPr/>
        </p:nvSpPr>
        <p:spPr>
          <a:xfrm>
            <a:off x="164592" y="3035808"/>
            <a:ext cx="3566160" cy="274320"/>
          </a:xfrm>
          <a:prstGeom prst="rect">
            <a:avLst/>
          </a:prstGeom>
          <a:solidFill>
            <a:srgbClr val="1A3C6E"/>
          </a:solidFill>
          <a:ln w="12700">
            <a:solidFill>
              <a:srgbClr val="1A3C6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7" name="Shape 15"/>
          <p:cNvSpPr/>
          <p:nvPr/>
        </p:nvSpPr>
        <p:spPr>
          <a:xfrm>
            <a:off x="164592" y="3310128"/>
            <a:ext cx="3566160" cy="36576"/>
          </a:xfrm>
          <a:prstGeom prst="rect">
            <a:avLst/>
          </a:prstGeom>
          <a:solidFill>
            <a:srgbClr val="C9922A"/>
          </a:solidFill>
          <a:ln w="12700">
            <a:solidFill>
              <a:srgbClr val="C9922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8" name="Text 16"/>
          <p:cNvSpPr/>
          <p:nvPr/>
        </p:nvSpPr>
        <p:spPr>
          <a:xfrm>
            <a:off x="164592" y="3035808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OBJETIVOS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164592" y="3355848"/>
            <a:ext cx="3566160" cy="658368"/>
          </a:xfrm>
          <a:prstGeom prst="rect">
            <a:avLst/>
          </a:prstGeom>
          <a:noFill/>
          <a:ln/>
        </p:spPr>
        <p:txBody>
          <a:bodyPr wrap="square" lIns="50800" tIns="76200" rIns="76200" bIns="50800" rtlCol="0" anchor="t"/>
          <a:lstStyle/>
          <a:p>
            <a:pPr marL="0" indent="0">
              <a:buNone/>
            </a:pPr>
            <a:r>
              <a:rPr lang="en-US" sz="950" b="1" dirty="0">
                <a:solidFill>
                  <a:srgbClr val="C992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Objetivo geral do trabalho
</a:t>
            </a:r>
            <a:r>
              <a:rPr lang="en-US" sz="950" b="1" dirty="0">
                <a:solidFill>
                  <a:srgbClr val="C992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Objetivo específico 1
</a:t>
            </a:r>
            <a:r>
              <a:rPr lang="en-US" sz="950" b="1" dirty="0">
                <a:solidFill>
                  <a:srgbClr val="C992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Objetivo específico 2
</a:t>
            </a:r>
            <a:r>
              <a:rPr lang="en-US" sz="950" b="1" dirty="0">
                <a:solidFill>
                  <a:srgbClr val="C992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Objetivo específico 3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164592" y="4151376"/>
            <a:ext cx="3566160" cy="2066544"/>
          </a:xfrm>
          <a:prstGeom prst="rect">
            <a:avLst/>
          </a:prstGeom>
          <a:solidFill>
            <a:srgbClr val="FFFFFF"/>
          </a:solidFill>
          <a:ln w="12700">
            <a:solidFill>
              <a:srgbClr val="C8D8EE"/>
            </a:solidFill>
            <a:prstDash val="solid"/>
          </a:ln>
          <a:effectLst>
            <a:outerShdw blurRad="1016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1" name="Shape 19"/>
          <p:cNvSpPr/>
          <p:nvPr/>
        </p:nvSpPr>
        <p:spPr>
          <a:xfrm>
            <a:off x="164592" y="4151376"/>
            <a:ext cx="3566160" cy="274320"/>
          </a:xfrm>
          <a:prstGeom prst="rect">
            <a:avLst/>
          </a:prstGeom>
          <a:solidFill>
            <a:srgbClr val="1A3C6E"/>
          </a:solidFill>
          <a:ln w="12700">
            <a:solidFill>
              <a:srgbClr val="1A3C6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2" name="Shape 20"/>
          <p:cNvSpPr/>
          <p:nvPr/>
        </p:nvSpPr>
        <p:spPr>
          <a:xfrm>
            <a:off x="164592" y="4425696"/>
            <a:ext cx="3566160" cy="36576"/>
          </a:xfrm>
          <a:prstGeom prst="rect">
            <a:avLst/>
          </a:prstGeom>
          <a:solidFill>
            <a:srgbClr val="C9922A"/>
          </a:solidFill>
          <a:ln w="12700">
            <a:solidFill>
              <a:srgbClr val="C9922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3" name="Text 21"/>
          <p:cNvSpPr/>
          <p:nvPr/>
        </p:nvSpPr>
        <p:spPr>
          <a:xfrm>
            <a:off x="164592" y="4151376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METODOLOGIA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164592" y="4471416"/>
            <a:ext cx="3566160" cy="1700784"/>
          </a:xfrm>
          <a:prstGeom prst="rect">
            <a:avLst/>
          </a:prstGeom>
          <a:noFill/>
          <a:ln/>
        </p:spPr>
        <p:txBody>
          <a:bodyPr wrap="square" lIns="50800" tIns="76200" rIns="76200" bIns="50800" rtlCol="0" anchor="t"/>
          <a:lstStyle/>
          <a:p>
            <a:pPr marL="0" indent="0" algn="l"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Descreva os procedimentos metodológicos de forma clara e objetiva:</a:t>
            </a:r>
            <a:endParaRPr lang="en-US" sz="950" dirty="0"/>
          </a:p>
          <a:p>
            <a:pPr marL="0" indent="0" algn="l">
              <a:buNone/>
            </a:pP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Tipo de estudo / abordagem de pesquisa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Materiais, equipamentos ou instrumentos utilizados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Amostra / população / área de estudo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Procedimentos de coleta de dados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Métodos de análise e ferramentas estatísticas</a:t>
            </a:r>
            <a:endParaRPr lang="en-US" sz="950" dirty="0"/>
          </a:p>
          <a:p>
            <a:pPr marL="0" indent="0" algn="l">
              <a:buNone/>
            </a:pP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Insira aqui um fluxograma ou diagrama metodológico se possível.</a:t>
            </a:r>
            <a:endParaRPr lang="en-US" sz="950" dirty="0"/>
          </a:p>
        </p:txBody>
      </p:sp>
      <p:sp>
        <p:nvSpPr>
          <p:cNvPr id="25" name="Shape 23"/>
          <p:cNvSpPr/>
          <p:nvPr/>
        </p:nvSpPr>
        <p:spPr>
          <a:xfrm>
            <a:off x="4297680" y="1463040"/>
            <a:ext cx="3566160" cy="2578608"/>
          </a:xfrm>
          <a:prstGeom prst="rect">
            <a:avLst/>
          </a:prstGeom>
          <a:solidFill>
            <a:srgbClr val="FFFFFF"/>
          </a:solidFill>
          <a:ln w="12700">
            <a:solidFill>
              <a:srgbClr val="C8D8EE"/>
            </a:solidFill>
            <a:prstDash val="solid"/>
          </a:ln>
          <a:effectLst>
            <a:outerShdw blurRad="1016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6" name="Shape 24"/>
          <p:cNvSpPr/>
          <p:nvPr/>
        </p:nvSpPr>
        <p:spPr>
          <a:xfrm>
            <a:off x="4297680" y="1463040"/>
            <a:ext cx="3566160" cy="274320"/>
          </a:xfrm>
          <a:prstGeom prst="rect">
            <a:avLst/>
          </a:prstGeom>
          <a:solidFill>
            <a:srgbClr val="1A3C6E"/>
          </a:solidFill>
          <a:ln w="12700">
            <a:solidFill>
              <a:srgbClr val="1A3C6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7" name="Shape 25"/>
          <p:cNvSpPr/>
          <p:nvPr/>
        </p:nvSpPr>
        <p:spPr>
          <a:xfrm>
            <a:off x="4297680" y="1737360"/>
            <a:ext cx="3566160" cy="36576"/>
          </a:xfrm>
          <a:prstGeom prst="rect">
            <a:avLst/>
          </a:prstGeom>
          <a:solidFill>
            <a:srgbClr val="C9922A"/>
          </a:solidFill>
          <a:ln w="12700">
            <a:solidFill>
              <a:srgbClr val="C9922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8" name="Text 26"/>
          <p:cNvSpPr/>
          <p:nvPr/>
        </p:nvSpPr>
        <p:spPr>
          <a:xfrm>
            <a:off x="4297680" y="1463040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RESULTADOS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4389120" y="1810512"/>
            <a:ext cx="3383280" cy="1737360"/>
          </a:xfrm>
          <a:prstGeom prst="rect">
            <a:avLst/>
          </a:prstGeom>
          <a:solidFill>
            <a:srgbClr val="E8EEF7"/>
          </a:solidFill>
          <a:ln w="12700">
            <a:solidFill>
              <a:srgbClr val="D6E4F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0" name="Text 28"/>
          <p:cNvSpPr/>
          <p:nvPr/>
        </p:nvSpPr>
        <p:spPr>
          <a:xfrm>
            <a:off x="4389120" y="1810512"/>
            <a:ext cx="33832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1A3C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FIGURA / GRÁFICO PRINCIPAL ]</a:t>
            </a:r>
            <a:endParaRPr lang="en-US" sz="900" dirty="0"/>
          </a:p>
          <a:p>
            <a:pPr marL="0" indent="0" algn="ctr">
              <a:buNone/>
            </a:pPr>
            <a:r>
              <a:rPr lang="en-US" sz="900" i="1" dirty="0">
                <a:solidFill>
                  <a:srgbClr val="1A3C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Insira aqui o principal resultado visual</a:t>
            </a:r>
            <a:endParaRPr lang="en-US" sz="900" dirty="0"/>
          </a:p>
          <a:p>
            <a:pPr marL="0" indent="0" algn="ctr">
              <a:buNone/>
            </a:pPr>
            <a:r>
              <a:rPr lang="en-US" sz="900" i="1" dirty="0">
                <a:solidFill>
                  <a:srgbClr val="1A3C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(gráfico, imagem, mapa ou diagrama)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4389120" y="3566160"/>
            <a:ext cx="3383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Figura 1 — Descrição breve do gráfico ou imagem. Fonte: elaborado pelos autores (ano).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4297680" y="4133088"/>
            <a:ext cx="3566160" cy="2084832"/>
          </a:xfrm>
          <a:prstGeom prst="rect">
            <a:avLst/>
          </a:prstGeom>
          <a:solidFill>
            <a:srgbClr val="FFFFFF"/>
          </a:solidFill>
          <a:ln w="12700">
            <a:solidFill>
              <a:srgbClr val="C8D8EE"/>
            </a:solidFill>
            <a:prstDash val="solid"/>
          </a:ln>
          <a:effectLst>
            <a:outerShdw blurRad="1016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33" name="Shape 31"/>
          <p:cNvSpPr/>
          <p:nvPr/>
        </p:nvSpPr>
        <p:spPr>
          <a:xfrm>
            <a:off x="4297680" y="4133088"/>
            <a:ext cx="3566160" cy="274320"/>
          </a:xfrm>
          <a:prstGeom prst="rect">
            <a:avLst/>
          </a:prstGeom>
          <a:solidFill>
            <a:srgbClr val="1A3C6E"/>
          </a:solidFill>
          <a:ln w="12700">
            <a:solidFill>
              <a:srgbClr val="1A3C6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4" name="Shape 32"/>
          <p:cNvSpPr/>
          <p:nvPr/>
        </p:nvSpPr>
        <p:spPr>
          <a:xfrm>
            <a:off x="4297680" y="4407408"/>
            <a:ext cx="3566160" cy="36576"/>
          </a:xfrm>
          <a:prstGeom prst="rect">
            <a:avLst/>
          </a:prstGeom>
          <a:solidFill>
            <a:srgbClr val="C9922A"/>
          </a:solidFill>
          <a:ln w="12700">
            <a:solidFill>
              <a:srgbClr val="C9922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5" name="Text 33"/>
          <p:cNvSpPr/>
          <p:nvPr/>
        </p:nvSpPr>
        <p:spPr>
          <a:xfrm>
            <a:off x="4297680" y="4133088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4.1 DADOS COMPLEMENTARES</a:t>
            </a:r>
            <a:endParaRPr lang="en-US" sz="1100" dirty="0"/>
          </a:p>
        </p:txBody>
      </p:sp>
      <p:sp>
        <p:nvSpPr>
          <p:cNvPr id="36" name="Shape 34"/>
          <p:cNvSpPr/>
          <p:nvPr/>
        </p:nvSpPr>
        <p:spPr>
          <a:xfrm>
            <a:off x="4389120" y="4462272"/>
            <a:ext cx="845820" cy="237744"/>
          </a:xfrm>
          <a:prstGeom prst="rect">
            <a:avLst/>
          </a:prstGeom>
          <a:solidFill>
            <a:srgbClr val="1A3C6E"/>
          </a:solidFill>
          <a:ln w="12700">
            <a:solidFill>
              <a:srgbClr val="1A3C6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7" name="Text 35"/>
          <p:cNvSpPr/>
          <p:nvPr/>
        </p:nvSpPr>
        <p:spPr>
          <a:xfrm>
            <a:off x="4389120" y="4462272"/>
            <a:ext cx="8458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Parâmetro</a:t>
            </a:r>
            <a:endParaRPr lang="en-US" sz="750" dirty="0"/>
          </a:p>
        </p:txBody>
      </p:sp>
      <p:sp>
        <p:nvSpPr>
          <p:cNvPr id="38" name="Shape 36"/>
          <p:cNvSpPr/>
          <p:nvPr/>
        </p:nvSpPr>
        <p:spPr>
          <a:xfrm>
            <a:off x="5234940" y="4462272"/>
            <a:ext cx="845820" cy="237744"/>
          </a:xfrm>
          <a:prstGeom prst="rect">
            <a:avLst/>
          </a:prstGeom>
          <a:solidFill>
            <a:srgbClr val="1A3C6E"/>
          </a:solidFill>
          <a:ln w="12700">
            <a:solidFill>
              <a:srgbClr val="1A3C6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9" name="Text 37"/>
          <p:cNvSpPr/>
          <p:nvPr/>
        </p:nvSpPr>
        <p:spPr>
          <a:xfrm>
            <a:off x="5234940" y="4462272"/>
            <a:ext cx="8458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Grupo A</a:t>
            </a:r>
            <a:endParaRPr lang="en-US" sz="750" dirty="0"/>
          </a:p>
        </p:txBody>
      </p:sp>
      <p:sp>
        <p:nvSpPr>
          <p:cNvPr id="40" name="Shape 38"/>
          <p:cNvSpPr/>
          <p:nvPr/>
        </p:nvSpPr>
        <p:spPr>
          <a:xfrm>
            <a:off x="6080760" y="4462272"/>
            <a:ext cx="845820" cy="237744"/>
          </a:xfrm>
          <a:prstGeom prst="rect">
            <a:avLst/>
          </a:prstGeom>
          <a:solidFill>
            <a:srgbClr val="1A3C6E"/>
          </a:solidFill>
          <a:ln w="12700">
            <a:solidFill>
              <a:srgbClr val="1A3C6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1" name="Text 39"/>
          <p:cNvSpPr/>
          <p:nvPr/>
        </p:nvSpPr>
        <p:spPr>
          <a:xfrm>
            <a:off x="6080760" y="4462272"/>
            <a:ext cx="8458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Grupo B</a:t>
            </a:r>
            <a:endParaRPr lang="en-US" sz="750" dirty="0"/>
          </a:p>
        </p:txBody>
      </p:sp>
      <p:sp>
        <p:nvSpPr>
          <p:cNvPr id="42" name="Shape 40"/>
          <p:cNvSpPr/>
          <p:nvPr/>
        </p:nvSpPr>
        <p:spPr>
          <a:xfrm>
            <a:off x="6926580" y="4462272"/>
            <a:ext cx="845820" cy="237744"/>
          </a:xfrm>
          <a:prstGeom prst="rect">
            <a:avLst/>
          </a:prstGeom>
          <a:solidFill>
            <a:srgbClr val="1A3C6E"/>
          </a:solidFill>
          <a:ln w="12700">
            <a:solidFill>
              <a:srgbClr val="1A3C6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3" name="Text 41"/>
          <p:cNvSpPr/>
          <p:nvPr/>
        </p:nvSpPr>
        <p:spPr>
          <a:xfrm>
            <a:off x="6926580" y="4462272"/>
            <a:ext cx="8458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p-valor</a:t>
            </a:r>
            <a:endParaRPr lang="en-US" sz="750" dirty="0"/>
          </a:p>
        </p:txBody>
      </p:sp>
      <p:sp>
        <p:nvSpPr>
          <p:cNvPr id="44" name="Shape 42"/>
          <p:cNvSpPr/>
          <p:nvPr/>
        </p:nvSpPr>
        <p:spPr>
          <a:xfrm>
            <a:off x="4389120" y="4700016"/>
            <a:ext cx="845820" cy="237744"/>
          </a:xfrm>
          <a:prstGeom prst="rect">
            <a:avLst/>
          </a:prstGeom>
          <a:solidFill>
            <a:srgbClr val="EEF3FB"/>
          </a:solidFill>
          <a:ln w="6350">
            <a:solidFill>
              <a:srgbClr val="C8D8E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5" name="Text 43"/>
          <p:cNvSpPr/>
          <p:nvPr/>
        </p:nvSpPr>
        <p:spPr>
          <a:xfrm>
            <a:off x="4389120" y="4700016"/>
            <a:ext cx="8458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Variável 1</a:t>
            </a:r>
            <a:endParaRPr lang="en-US" sz="750" dirty="0"/>
          </a:p>
        </p:txBody>
      </p:sp>
      <p:sp>
        <p:nvSpPr>
          <p:cNvPr id="46" name="Shape 44"/>
          <p:cNvSpPr/>
          <p:nvPr/>
        </p:nvSpPr>
        <p:spPr>
          <a:xfrm>
            <a:off x="5234940" y="4700016"/>
            <a:ext cx="845820" cy="237744"/>
          </a:xfrm>
          <a:prstGeom prst="rect">
            <a:avLst/>
          </a:prstGeom>
          <a:solidFill>
            <a:srgbClr val="EEF3FB"/>
          </a:solidFill>
          <a:ln w="6350">
            <a:solidFill>
              <a:srgbClr val="C8D8E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7" name="Text 45"/>
          <p:cNvSpPr/>
          <p:nvPr/>
        </p:nvSpPr>
        <p:spPr>
          <a:xfrm>
            <a:off x="5234940" y="4700016"/>
            <a:ext cx="8458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0,00 ± 0,0</a:t>
            </a:r>
            <a:endParaRPr lang="en-US" sz="750" dirty="0"/>
          </a:p>
        </p:txBody>
      </p:sp>
      <p:sp>
        <p:nvSpPr>
          <p:cNvPr id="48" name="Shape 46"/>
          <p:cNvSpPr/>
          <p:nvPr/>
        </p:nvSpPr>
        <p:spPr>
          <a:xfrm>
            <a:off x="6080760" y="4700016"/>
            <a:ext cx="845820" cy="237744"/>
          </a:xfrm>
          <a:prstGeom prst="rect">
            <a:avLst/>
          </a:prstGeom>
          <a:solidFill>
            <a:srgbClr val="EEF3FB"/>
          </a:solidFill>
          <a:ln w="6350">
            <a:solidFill>
              <a:srgbClr val="C8D8E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9" name="Text 47"/>
          <p:cNvSpPr/>
          <p:nvPr/>
        </p:nvSpPr>
        <p:spPr>
          <a:xfrm>
            <a:off x="6080760" y="4700016"/>
            <a:ext cx="8458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0,00 ± 0,0</a:t>
            </a:r>
            <a:endParaRPr lang="en-US" sz="750" dirty="0"/>
          </a:p>
        </p:txBody>
      </p:sp>
      <p:sp>
        <p:nvSpPr>
          <p:cNvPr id="50" name="Shape 48"/>
          <p:cNvSpPr/>
          <p:nvPr/>
        </p:nvSpPr>
        <p:spPr>
          <a:xfrm>
            <a:off x="6926580" y="4700016"/>
            <a:ext cx="845820" cy="237744"/>
          </a:xfrm>
          <a:prstGeom prst="rect">
            <a:avLst/>
          </a:prstGeom>
          <a:solidFill>
            <a:srgbClr val="EEF3FB"/>
          </a:solidFill>
          <a:ln w="6350">
            <a:solidFill>
              <a:srgbClr val="C8D8E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1" name="Text 49"/>
          <p:cNvSpPr/>
          <p:nvPr/>
        </p:nvSpPr>
        <p:spPr>
          <a:xfrm>
            <a:off x="6926580" y="4700016"/>
            <a:ext cx="8458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0,000</a:t>
            </a:r>
            <a:endParaRPr lang="en-US" sz="750" dirty="0"/>
          </a:p>
        </p:txBody>
      </p:sp>
      <p:sp>
        <p:nvSpPr>
          <p:cNvPr id="52" name="Shape 50"/>
          <p:cNvSpPr/>
          <p:nvPr/>
        </p:nvSpPr>
        <p:spPr>
          <a:xfrm>
            <a:off x="4389120" y="4937760"/>
            <a:ext cx="845820" cy="237744"/>
          </a:xfrm>
          <a:prstGeom prst="rect">
            <a:avLst/>
          </a:prstGeom>
          <a:solidFill>
            <a:srgbClr val="FFFFFF"/>
          </a:solidFill>
          <a:ln w="6350">
            <a:solidFill>
              <a:srgbClr val="C8D8E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3" name="Text 51"/>
          <p:cNvSpPr/>
          <p:nvPr/>
        </p:nvSpPr>
        <p:spPr>
          <a:xfrm>
            <a:off x="4389120" y="4937760"/>
            <a:ext cx="8458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Variável 2</a:t>
            </a:r>
            <a:endParaRPr lang="en-US" sz="750" dirty="0"/>
          </a:p>
        </p:txBody>
      </p:sp>
      <p:sp>
        <p:nvSpPr>
          <p:cNvPr id="54" name="Shape 52"/>
          <p:cNvSpPr/>
          <p:nvPr/>
        </p:nvSpPr>
        <p:spPr>
          <a:xfrm>
            <a:off x="5234940" y="4937760"/>
            <a:ext cx="845820" cy="237744"/>
          </a:xfrm>
          <a:prstGeom prst="rect">
            <a:avLst/>
          </a:prstGeom>
          <a:solidFill>
            <a:srgbClr val="FFFFFF"/>
          </a:solidFill>
          <a:ln w="6350">
            <a:solidFill>
              <a:srgbClr val="C8D8E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5" name="Text 53"/>
          <p:cNvSpPr/>
          <p:nvPr/>
        </p:nvSpPr>
        <p:spPr>
          <a:xfrm>
            <a:off x="5234940" y="4937760"/>
            <a:ext cx="8458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0,00 ± 0,0</a:t>
            </a:r>
            <a:endParaRPr lang="en-US" sz="750" dirty="0"/>
          </a:p>
        </p:txBody>
      </p:sp>
      <p:sp>
        <p:nvSpPr>
          <p:cNvPr id="56" name="Shape 54"/>
          <p:cNvSpPr/>
          <p:nvPr/>
        </p:nvSpPr>
        <p:spPr>
          <a:xfrm>
            <a:off x="6080760" y="4937760"/>
            <a:ext cx="845820" cy="237744"/>
          </a:xfrm>
          <a:prstGeom prst="rect">
            <a:avLst/>
          </a:prstGeom>
          <a:solidFill>
            <a:srgbClr val="FFFFFF"/>
          </a:solidFill>
          <a:ln w="6350">
            <a:solidFill>
              <a:srgbClr val="C8D8E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7" name="Text 55"/>
          <p:cNvSpPr/>
          <p:nvPr/>
        </p:nvSpPr>
        <p:spPr>
          <a:xfrm>
            <a:off x="6080760" y="4937760"/>
            <a:ext cx="8458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0,00 ± 0,0</a:t>
            </a:r>
            <a:endParaRPr lang="en-US" sz="750" dirty="0"/>
          </a:p>
        </p:txBody>
      </p:sp>
      <p:sp>
        <p:nvSpPr>
          <p:cNvPr id="58" name="Shape 56"/>
          <p:cNvSpPr/>
          <p:nvPr/>
        </p:nvSpPr>
        <p:spPr>
          <a:xfrm>
            <a:off x="6926580" y="4937760"/>
            <a:ext cx="845820" cy="237744"/>
          </a:xfrm>
          <a:prstGeom prst="rect">
            <a:avLst/>
          </a:prstGeom>
          <a:solidFill>
            <a:srgbClr val="FFFFFF"/>
          </a:solidFill>
          <a:ln w="6350">
            <a:solidFill>
              <a:srgbClr val="C8D8E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9" name="Text 57"/>
          <p:cNvSpPr/>
          <p:nvPr/>
        </p:nvSpPr>
        <p:spPr>
          <a:xfrm>
            <a:off x="6926580" y="4937760"/>
            <a:ext cx="8458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0,000</a:t>
            </a:r>
            <a:endParaRPr lang="en-US" sz="750" dirty="0"/>
          </a:p>
        </p:txBody>
      </p:sp>
      <p:sp>
        <p:nvSpPr>
          <p:cNvPr id="60" name="Shape 58"/>
          <p:cNvSpPr/>
          <p:nvPr/>
        </p:nvSpPr>
        <p:spPr>
          <a:xfrm>
            <a:off x="4389120" y="5175504"/>
            <a:ext cx="845820" cy="237744"/>
          </a:xfrm>
          <a:prstGeom prst="rect">
            <a:avLst/>
          </a:prstGeom>
          <a:solidFill>
            <a:srgbClr val="EEF3FB"/>
          </a:solidFill>
          <a:ln w="6350">
            <a:solidFill>
              <a:srgbClr val="C8D8E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1" name="Text 59"/>
          <p:cNvSpPr/>
          <p:nvPr/>
        </p:nvSpPr>
        <p:spPr>
          <a:xfrm>
            <a:off x="4389120" y="5175504"/>
            <a:ext cx="8458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Variável 3</a:t>
            </a:r>
            <a:endParaRPr lang="en-US" sz="750" dirty="0"/>
          </a:p>
        </p:txBody>
      </p:sp>
      <p:sp>
        <p:nvSpPr>
          <p:cNvPr id="62" name="Shape 60"/>
          <p:cNvSpPr/>
          <p:nvPr/>
        </p:nvSpPr>
        <p:spPr>
          <a:xfrm>
            <a:off x="5234940" y="5175504"/>
            <a:ext cx="845820" cy="237744"/>
          </a:xfrm>
          <a:prstGeom prst="rect">
            <a:avLst/>
          </a:prstGeom>
          <a:solidFill>
            <a:srgbClr val="EEF3FB"/>
          </a:solidFill>
          <a:ln w="6350">
            <a:solidFill>
              <a:srgbClr val="C8D8E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3" name="Text 61"/>
          <p:cNvSpPr/>
          <p:nvPr/>
        </p:nvSpPr>
        <p:spPr>
          <a:xfrm>
            <a:off x="5234940" y="5175504"/>
            <a:ext cx="8458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0,00 ± 0,0</a:t>
            </a:r>
            <a:endParaRPr lang="en-US" sz="750" dirty="0"/>
          </a:p>
        </p:txBody>
      </p:sp>
      <p:sp>
        <p:nvSpPr>
          <p:cNvPr id="64" name="Shape 62"/>
          <p:cNvSpPr/>
          <p:nvPr/>
        </p:nvSpPr>
        <p:spPr>
          <a:xfrm>
            <a:off x="6080760" y="5175504"/>
            <a:ext cx="845820" cy="237744"/>
          </a:xfrm>
          <a:prstGeom prst="rect">
            <a:avLst/>
          </a:prstGeom>
          <a:solidFill>
            <a:srgbClr val="EEF3FB"/>
          </a:solidFill>
          <a:ln w="6350">
            <a:solidFill>
              <a:srgbClr val="C8D8E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5" name="Text 63"/>
          <p:cNvSpPr/>
          <p:nvPr/>
        </p:nvSpPr>
        <p:spPr>
          <a:xfrm>
            <a:off x="6080760" y="5175504"/>
            <a:ext cx="8458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0,00 ± 0,0</a:t>
            </a:r>
            <a:endParaRPr lang="en-US" sz="750" dirty="0"/>
          </a:p>
        </p:txBody>
      </p:sp>
      <p:sp>
        <p:nvSpPr>
          <p:cNvPr id="66" name="Shape 64"/>
          <p:cNvSpPr/>
          <p:nvPr/>
        </p:nvSpPr>
        <p:spPr>
          <a:xfrm>
            <a:off x="6926580" y="5175504"/>
            <a:ext cx="845820" cy="237744"/>
          </a:xfrm>
          <a:prstGeom prst="rect">
            <a:avLst/>
          </a:prstGeom>
          <a:solidFill>
            <a:srgbClr val="EEF3FB"/>
          </a:solidFill>
          <a:ln w="6350">
            <a:solidFill>
              <a:srgbClr val="C8D8E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7" name="Text 65"/>
          <p:cNvSpPr/>
          <p:nvPr/>
        </p:nvSpPr>
        <p:spPr>
          <a:xfrm>
            <a:off x="6926580" y="5175504"/>
            <a:ext cx="8458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0,000</a:t>
            </a:r>
            <a:endParaRPr lang="en-US" sz="750" dirty="0"/>
          </a:p>
        </p:txBody>
      </p:sp>
      <p:sp>
        <p:nvSpPr>
          <p:cNvPr id="68" name="Shape 66"/>
          <p:cNvSpPr/>
          <p:nvPr/>
        </p:nvSpPr>
        <p:spPr>
          <a:xfrm>
            <a:off x="4389120" y="5413248"/>
            <a:ext cx="845820" cy="237744"/>
          </a:xfrm>
          <a:prstGeom prst="rect">
            <a:avLst/>
          </a:prstGeom>
          <a:solidFill>
            <a:srgbClr val="FFFFFF"/>
          </a:solidFill>
          <a:ln w="6350">
            <a:solidFill>
              <a:srgbClr val="C8D8E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9" name="Text 67"/>
          <p:cNvSpPr/>
          <p:nvPr/>
        </p:nvSpPr>
        <p:spPr>
          <a:xfrm>
            <a:off x="4389120" y="5413248"/>
            <a:ext cx="8458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Variável 4</a:t>
            </a:r>
            <a:endParaRPr lang="en-US" sz="750" dirty="0"/>
          </a:p>
        </p:txBody>
      </p:sp>
      <p:sp>
        <p:nvSpPr>
          <p:cNvPr id="70" name="Shape 68"/>
          <p:cNvSpPr/>
          <p:nvPr/>
        </p:nvSpPr>
        <p:spPr>
          <a:xfrm>
            <a:off x="5234940" y="5413248"/>
            <a:ext cx="845820" cy="237744"/>
          </a:xfrm>
          <a:prstGeom prst="rect">
            <a:avLst/>
          </a:prstGeom>
          <a:solidFill>
            <a:srgbClr val="FFFFFF"/>
          </a:solidFill>
          <a:ln w="6350">
            <a:solidFill>
              <a:srgbClr val="C8D8E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1" name="Text 69"/>
          <p:cNvSpPr/>
          <p:nvPr/>
        </p:nvSpPr>
        <p:spPr>
          <a:xfrm>
            <a:off x="5234940" y="5413248"/>
            <a:ext cx="8458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0,00 ± 0,0</a:t>
            </a:r>
            <a:endParaRPr lang="en-US" sz="750" dirty="0"/>
          </a:p>
        </p:txBody>
      </p:sp>
      <p:sp>
        <p:nvSpPr>
          <p:cNvPr id="72" name="Shape 70"/>
          <p:cNvSpPr/>
          <p:nvPr/>
        </p:nvSpPr>
        <p:spPr>
          <a:xfrm>
            <a:off x="6080760" y="5413248"/>
            <a:ext cx="845820" cy="237744"/>
          </a:xfrm>
          <a:prstGeom prst="rect">
            <a:avLst/>
          </a:prstGeom>
          <a:solidFill>
            <a:srgbClr val="FFFFFF"/>
          </a:solidFill>
          <a:ln w="6350">
            <a:solidFill>
              <a:srgbClr val="C8D8E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3" name="Text 71"/>
          <p:cNvSpPr/>
          <p:nvPr/>
        </p:nvSpPr>
        <p:spPr>
          <a:xfrm>
            <a:off x="6080760" y="5413248"/>
            <a:ext cx="8458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0,00 ± 0,0</a:t>
            </a:r>
            <a:endParaRPr lang="en-US" sz="750" dirty="0"/>
          </a:p>
        </p:txBody>
      </p:sp>
      <p:sp>
        <p:nvSpPr>
          <p:cNvPr id="74" name="Shape 72"/>
          <p:cNvSpPr/>
          <p:nvPr/>
        </p:nvSpPr>
        <p:spPr>
          <a:xfrm>
            <a:off x="6926580" y="5413248"/>
            <a:ext cx="845820" cy="237744"/>
          </a:xfrm>
          <a:prstGeom prst="rect">
            <a:avLst/>
          </a:prstGeom>
          <a:solidFill>
            <a:srgbClr val="FFFFFF"/>
          </a:solidFill>
          <a:ln w="6350">
            <a:solidFill>
              <a:srgbClr val="C8D8E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5" name="Text 73"/>
          <p:cNvSpPr/>
          <p:nvPr/>
        </p:nvSpPr>
        <p:spPr>
          <a:xfrm>
            <a:off x="6926580" y="5413248"/>
            <a:ext cx="8458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0,000</a:t>
            </a:r>
            <a:endParaRPr lang="en-US" sz="750" dirty="0"/>
          </a:p>
        </p:txBody>
      </p:sp>
      <p:sp>
        <p:nvSpPr>
          <p:cNvPr id="76" name="Text 74"/>
          <p:cNvSpPr/>
          <p:nvPr/>
        </p:nvSpPr>
        <p:spPr>
          <a:xfrm>
            <a:off x="4389120" y="5687568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i="1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Tabela 1 — Descrição da tabela. Fonte: autores (ano).</a:t>
            </a:r>
            <a:endParaRPr lang="en-US" sz="750" dirty="0"/>
          </a:p>
        </p:txBody>
      </p:sp>
      <p:sp>
        <p:nvSpPr>
          <p:cNvPr id="77" name="Shape 75"/>
          <p:cNvSpPr/>
          <p:nvPr/>
        </p:nvSpPr>
        <p:spPr>
          <a:xfrm>
            <a:off x="8430768" y="1463040"/>
            <a:ext cx="3566160" cy="2011680"/>
          </a:xfrm>
          <a:prstGeom prst="rect">
            <a:avLst/>
          </a:prstGeom>
          <a:solidFill>
            <a:srgbClr val="FFFFFF"/>
          </a:solidFill>
          <a:ln w="12700">
            <a:solidFill>
              <a:srgbClr val="C8D8EE"/>
            </a:solidFill>
            <a:prstDash val="solid"/>
          </a:ln>
          <a:effectLst>
            <a:outerShdw blurRad="1016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78" name="Shape 76"/>
          <p:cNvSpPr/>
          <p:nvPr/>
        </p:nvSpPr>
        <p:spPr>
          <a:xfrm>
            <a:off x="8430768" y="1463040"/>
            <a:ext cx="3566160" cy="274320"/>
          </a:xfrm>
          <a:prstGeom prst="rect">
            <a:avLst/>
          </a:prstGeom>
          <a:solidFill>
            <a:srgbClr val="1A3C6E"/>
          </a:solidFill>
          <a:ln w="12700">
            <a:solidFill>
              <a:srgbClr val="1A3C6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9" name="Shape 77"/>
          <p:cNvSpPr/>
          <p:nvPr/>
        </p:nvSpPr>
        <p:spPr>
          <a:xfrm>
            <a:off x="8430768" y="1737360"/>
            <a:ext cx="3566160" cy="36576"/>
          </a:xfrm>
          <a:prstGeom prst="rect">
            <a:avLst/>
          </a:prstGeom>
          <a:solidFill>
            <a:srgbClr val="C9922A"/>
          </a:solidFill>
          <a:ln w="12700">
            <a:solidFill>
              <a:srgbClr val="C9922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0" name="Text 78"/>
          <p:cNvSpPr/>
          <p:nvPr/>
        </p:nvSpPr>
        <p:spPr>
          <a:xfrm>
            <a:off x="8430768" y="1463040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 DISCUSSÃO</a:t>
            </a:r>
            <a:endParaRPr lang="en-US" sz="1100" dirty="0"/>
          </a:p>
        </p:txBody>
      </p:sp>
      <p:sp>
        <p:nvSpPr>
          <p:cNvPr id="81" name="Text 79"/>
          <p:cNvSpPr/>
          <p:nvPr/>
        </p:nvSpPr>
        <p:spPr>
          <a:xfrm>
            <a:off x="8430768" y="1783080"/>
            <a:ext cx="3566160" cy="1645920"/>
          </a:xfrm>
          <a:prstGeom prst="rect">
            <a:avLst/>
          </a:prstGeom>
          <a:noFill/>
          <a:ln/>
        </p:spPr>
        <p:txBody>
          <a:bodyPr wrap="square" lIns="50800" tIns="76200" rIns="76200" bIns="50800" rtlCol="0" anchor="t"/>
          <a:lstStyle/>
          <a:p>
            <a:pPr marL="0" indent="0" algn="l"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Interprete os resultados à luz da literatura. Compare seus achados com os de outros estudos, destacando convergências e divergências relevantes.</a:t>
            </a:r>
            <a:endParaRPr lang="en-US" sz="950" dirty="0"/>
          </a:p>
          <a:p>
            <a:pPr marL="0" indent="0" algn="l">
              <a:buNone/>
            </a:pP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Aponte as implicações teóricas e práticas dos resultados obtidos e discuta as limitações metodológicas do estudo.</a:t>
            </a:r>
            <a:endParaRPr lang="en-US" sz="950" dirty="0"/>
          </a:p>
        </p:txBody>
      </p:sp>
      <p:sp>
        <p:nvSpPr>
          <p:cNvPr id="82" name="Shape 80"/>
          <p:cNvSpPr/>
          <p:nvPr/>
        </p:nvSpPr>
        <p:spPr>
          <a:xfrm>
            <a:off x="8430768" y="3566160"/>
            <a:ext cx="3566160" cy="1481328"/>
          </a:xfrm>
          <a:prstGeom prst="rect">
            <a:avLst/>
          </a:prstGeom>
          <a:solidFill>
            <a:srgbClr val="FFFFFF"/>
          </a:solidFill>
          <a:ln w="12700">
            <a:solidFill>
              <a:srgbClr val="C8D8EE"/>
            </a:solidFill>
            <a:prstDash val="solid"/>
          </a:ln>
          <a:effectLst>
            <a:outerShdw blurRad="1016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83" name="Shape 81"/>
          <p:cNvSpPr/>
          <p:nvPr/>
        </p:nvSpPr>
        <p:spPr>
          <a:xfrm>
            <a:off x="8430768" y="3566160"/>
            <a:ext cx="3566160" cy="274320"/>
          </a:xfrm>
          <a:prstGeom prst="rect">
            <a:avLst/>
          </a:prstGeom>
          <a:solidFill>
            <a:srgbClr val="1A3C6E"/>
          </a:solidFill>
          <a:ln w="12700">
            <a:solidFill>
              <a:srgbClr val="1A3C6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4" name="Shape 82"/>
          <p:cNvSpPr/>
          <p:nvPr/>
        </p:nvSpPr>
        <p:spPr>
          <a:xfrm>
            <a:off x="8430768" y="3840480"/>
            <a:ext cx="3566160" cy="36576"/>
          </a:xfrm>
          <a:prstGeom prst="rect">
            <a:avLst/>
          </a:prstGeom>
          <a:solidFill>
            <a:srgbClr val="C9922A"/>
          </a:solidFill>
          <a:ln w="12700">
            <a:solidFill>
              <a:srgbClr val="C9922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5" name="Text 83"/>
          <p:cNvSpPr/>
          <p:nvPr/>
        </p:nvSpPr>
        <p:spPr>
          <a:xfrm>
            <a:off x="8430768" y="3566160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 CONCLUSÃO</a:t>
            </a:r>
            <a:endParaRPr lang="en-US" sz="1100" dirty="0"/>
          </a:p>
        </p:txBody>
      </p:sp>
      <p:sp>
        <p:nvSpPr>
          <p:cNvPr id="86" name="Text 84"/>
          <p:cNvSpPr/>
          <p:nvPr/>
        </p:nvSpPr>
        <p:spPr>
          <a:xfrm>
            <a:off x="8430768" y="3886200"/>
            <a:ext cx="3566160" cy="1115568"/>
          </a:xfrm>
          <a:prstGeom prst="rect">
            <a:avLst/>
          </a:prstGeom>
          <a:noFill/>
          <a:ln/>
        </p:spPr>
        <p:txBody>
          <a:bodyPr wrap="square" lIns="50800" tIns="76200" rIns="76200" bIns="50800" rtlCol="0" anchor="t"/>
          <a:lstStyle/>
          <a:p>
            <a:pPr marL="0" indent="0" algn="l">
              <a:buNone/>
            </a:pPr>
            <a:r>
              <a:rPr lang="en-US" sz="95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Sintetize os principais achados e responda ao objetivo proposto. Destaque as contribuições originais do trabalho para a área. Indique limitações e sugira direções para pesquisas futuras.</a:t>
            </a:r>
            <a:endParaRPr lang="en-US" sz="950" dirty="0"/>
          </a:p>
        </p:txBody>
      </p:sp>
      <p:sp>
        <p:nvSpPr>
          <p:cNvPr id="87" name="Shape 85"/>
          <p:cNvSpPr/>
          <p:nvPr/>
        </p:nvSpPr>
        <p:spPr>
          <a:xfrm>
            <a:off x="8430768" y="5138928"/>
            <a:ext cx="3566160" cy="694944"/>
          </a:xfrm>
          <a:prstGeom prst="rect">
            <a:avLst/>
          </a:prstGeom>
          <a:solidFill>
            <a:srgbClr val="FFFFFF"/>
          </a:solidFill>
          <a:ln w="12700">
            <a:solidFill>
              <a:srgbClr val="C8D8EE"/>
            </a:solidFill>
            <a:prstDash val="solid"/>
          </a:ln>
          <a:effectLst>
            <a:outerShdw blurRad="1016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88" name="Shape 86"/>
          <p:cNvSpPr/>
          <p:nvPr/>
        </p:nvSpPr>
        <p:spPr>
          <a:xfrm>
            <a:off x="8430768" y="5138928"/>
            <a:ext cx="3566160" cy="274320"/>
          </a:xfrm>
          <a:prstGeom prst="rect">
            <a:avLst/>
          </a:prstGeom>
          <a:solidFill>
            <a:srgbClr val="1A3C6E"/>
          </a:solidFill>
          <a:ln w="12700">
            <a:solidFill>
              <a:srgbClr val="1A3C6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9" name="Shape 87"/>
          <p:cNvSpPr/>
          <p:nvPr/>
        </p:nvSpPr>
        <p:spPr>
          <a:xfrm>
            <a:off x="8430768" y="5413248"/>
            <a:ext cx="3566160" cy="36576"/>
          </a:xfrm>
          <a:prstGeom prst="rect">
            <a:avLst/>
          </a:prstGeom>
          <a:solidFill>
            <a:srgbClr val="C9922A"/>
          </a:solidFill>
          <a:ln w="12700">
            <a:solidFill>
              <a:srgbClr val="C9922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0" name="Text 88"/>
          <p:cNvSpPr/>
          <p:nvPr/>
        </p:nvSpPr>
        <p:spPr>
          <a:xfrm>
            <a:off x="8430768" y="5138928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REFERÊNCIAS</a:t>
            </a:r>
            <a:endParaRPr lang="en-US" sz="1100" dirty="0"/>
          </a:p>
        </p:txBody>
      </p:sp>
      <p:sp>
        <p:nvSpPr>
          <p:cNvPr id="91" name="Text 89"/>
          <p:cNvSpPr/>
          <p:nvPr/>
        </p:nvSpPr>
        <p:spPr>
          <a:xfrm>
            <a:off x="8430768" y="5449824"/>
            <a:ext cx="3566160" cy="365760"/>
          </a:xfrm>
          <a:prstGeom prst="rect">
            <a:avLst/>
          </a:prstGeom>
          <a:noFill/>
          <a:ln/>
        </p:spPr>
        <p:txBody>
          <a:bodyPr wrap="square" lIns="50800" tIns="76200" rIns="76200" bIns="50800" rtlCol="0" anchor="t"/>
          <a:lstStyle/>
          <a:p>
            <a:pPr marL="0" indent="0" algn="l">
              <a:buNone/>
            </a:pPr>
            <a:r>
              <a:rPr lang="en-US" sz="80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[1] SOBRENOME, N. Título. Periódico, v. 0, n. 0, p. 00-00, Ano.</a:t>
            </a:r>
            <a:endParaRPr lang="en-US" sz="800" dirty="0"/>
          </a:p>
          <a:p>
            <a:pPr marL="0" indent="0" algn="l">
              <a:buNone/>
            </a:pPr>
            <a:r>
              <a:rPr lang="en-US" sz="800" dirty="0">
                <a:solidFill>
                  <a:srgbClr val="1C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[2] SOBRENOME, N. Título do Livro. Local: Editora, Ano.</a:t>
            </a:r>
            <a:endParaRPr lang="en-US" sz="800" dirty="0"/>
          </a:p>
        </p:txBody>
      </p:sp>
      <p:sp>
        <p:nvSpPr>
          <p:cNvPr id="92" name="Shape 90"/>
          <p:cNvSpPr/>
          <p:nvPr/>
        </p:nvSpPr>
        <p:spPr>
          <a:xfrm>
            <a:off x="0" y="6547104"/>
            <a:ext cx="12161520" cy="45720"/>
          </a:xfrm>
          <a:prstGeom prst="rect">
            <a:avLst/>
          </a:prstGeom>
          <a:solidFill>
            <a:srgbClr val="C9922A"/>
          </a:solidFill>
          <a:ln w="12700">
            <a:solidFill>
              <a:srgbClr val="C9922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3" name="Shape 91"/>
          <p:cNvSpPr/>
          <p:nvPr/>
        </p:nvSpPr>
        <p:spPr>
          <a:xfrm>
            <a:off x="0" y="6592824"/>
            <a:ext cx="12161520" cy="265176"/>
          </a:xfrm>
          <a:prstGeom prst="rect">
            <a:avLst/>
          </a:prstGeom>
          <a:solidFill>
            <a:srgbClr val="1A3C6E"/>
          </a:solidFill>
          <a:ln w="12700">
            <a:solidFill>
              <a:srgbClr val="1A3C6E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4" name="Text 92"/>
          <p:cNvSpPr/>
          <p:nvPr/>
        </p:nvSpPr>
        <p:spPr>
          <a:xfrm>
            <a:off x="182880" y="6592824"/>
            <a:ext cx="8686800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BR" sz="800" dirty="0">
                <a:solidFill>
                  <a:srgbClr val="D6E4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Congresso Internacional de Inteligência Artificial, Inovação, Tecnologia e Saúde - CIIA - 2026 </a:t>
            </a:r>
            <a:endParaRPr lang="en-US" sz="800" dirty="0"/>
          </a:p>
        </p:txBody>
      </p:sp>
      <p:sp>
        <p:nvSpPr>
          <p:cNvPr id="95" name="Text 93"/>
          <p:cNvSpPr/>
          <p:nvPr/>
        </p:nvSpPr>
        <p:spPr>
          <a:xfrm>
            <a:off x="8961120" y="6592824"/>
            <a:ext cx="3017520" cy="265176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editorpublicscience@gmail.com </a:t>
            </a:r>
            <a:endParaRPr lang="en-US" sz="850" dirty="0"/>
          </a:p>
        </p:txBody>
      </p:sp>
      <p:pic>
        <p:nvPicPr>
          <p:cNvPr id="97" name="Imagem 96">
            <a:extLst>
              <a:ext uri="{FF2B5EF4-FFF2-40B4-BE49-F238E27FC236}">
                <a16:creationId xmlns:a16="http://schemas.microsoft.com/office/drawing/2014/main" id="{7CFD0168-4EE5-7DF9-E67B-3D0513752B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840" r="15164"/>
          <a:stretch>
            <a:fillRect/>
          </a:stretch>
        </p:blipFill>
        <p:spPr>
          <a:xfrm>
            <a:off x="331101" y="152442"/>
            <a:ext cx="1291959" cy="10596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418</Words>
  <Application>Microsoft Office PowerPoint</Application>
  <PresentationFormat>Widescreen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Georgia</vt:lpstr>
      <vt:lpstr>Office Theme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Pôster Acadêmico</dc:title>
  <dc:subject>PptxGenJS Presentation</dc:subject>
  <dc:creator>PptxGenJS</dc:creator>
  <cp:lastModifiedBy>Douglas Lourenço</cp:lastModifiedBy>
  <cp:revision>2</cp:revision>
  <dcterms:created xsi:type="dcterms:W3CDTF">2026-05-30T01:43:34Z</dcterms:created>
  <dcterms:modified xsi:type="dcterms:W3CDTF">2026-06-21T01:06:58Z</dcterms:modified>
</cp:coreProperties>
</file>